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2" r:id="rId3"/>
    <p:sldId id="271" r:id="rId4"/>
    <p:sldId id="257" r:id="rId5"/>
    <p:sldId id="258" r:id="rId6"/>
    <p:sldId id="259" r:id="rId7"/>
    <p:sldId id="260" r:id="rId8"/>
    <p:sldId id="261" r:id="rId9"/>
    <p:sldId id="268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3" r:id="rId19"/>
    <p:sldId id="277" r:id="rId20"/>
    <p:sldId id="275" r:id="rId21"/>
    <p:sldId id="276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A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54" d="100"/>
          <a:sy n="54" d="100"/>
        </p:scale>
        <p:origin x="53" y="9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Ehrenhofer" userId="473062b43ff0ad33" providerId="LiveId" clId="{804C04FE-9301-42B4-A370-4DB7411B587D}"/>
    <pc:docChg chg="undo modSld">
      <pc:chgData name="Justin Ehrenhofer" userId="473062b43ff0ad33" providerId="LiveId" clId="{804C04FE-9301-42B4-A370-4DB7411B587D}" dt="2019-04-12T17:03:19.670" v="7" actId="20577"/>
      <pc:docMkLst>
        <pc:docMk/>
      </pc:docMkLst>
      <pc:sldChg chg="modSp">
        <pc:chgData name="Justin Ehrenhofer" userId="473062b43ff0ad33" providerId="LiveId" clId="{804C04FE-9301-42B4-A370-4DB7411B587D}" dt="2019-04-12T17:02:55.946" v="1" actId="1076"/>
        <pc:sldMkLst>
          <pc:docMk/>
          <pc:sldMk cId="1531024368" sldId="258"/>
        </pc:sldMkLst>
        <pc:picChg chg="mod">
          <ac:chgData name="Justin Ehrenhofer" userId="473062b43ff0ad33" providerId="LiveId" clId="{804C04FE-9301-42B4-A370-4DB7411B587D}" dt="2019-04-12T17:02:55.946" v="1" actId="1076"/>
          <ac:picMkLst>
            <pc:docMk/>
            <pc:sldMk cId="1531024368" sldId="258"/>
            <ac:picMk id="5" creationId="{00000000-0000-0000-0000-000000000000}"/>
          </ac:picMkLst>
        </pc:picChg>
      </pc:sldChg>
      <pc:sldChg chg="modSp">
        <pc:chgData name="Justin Ehrenhofer" userId="473062b43ff0ad33" providerId="LiveId" clId="{804C04FE-9301-42B4-A370-4DB7411B587D}" dt="2019-04-12T17:03:19.670" v="7" actId="20577"/>
        <pc:sldMkLst>
          <pc:docMk/>
          <pc:sldMk cId="725543177" sldId="268"/>
        </pc:sldMkLst>
        <pc:spChg chg="mod">
          <ac:chgData name="Justin Ehrenhofer" userId="473062b43ff0ad33" providerId="LiveId" clId="{804C04FE-9301-42B4-A370-4DB7411B587D}" dt="2019-04-12T17:03:19.670" v="7" actId="20577"/>
          <ac:spMkLst>
            <pc:docMk/>
            <pc:sldMk cId="725543177" sldId="268"/>
            <ac:spMk id="2" creationId="{45673D66-A1A6-4D82-96C3-D9FF9DAEE4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2F559-950E-4E28-82DA-E5CA82D5FDF0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252B4-6ED3-401B-A66C-E82AAAE9D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simple</a:t>
            </a:r>
            <a:r>
              <a:rPr lang="en-US" baseline="0" dirty="0"/>
              <a:t> terms, Bitcoin is a decentralized network, where a history of the transactions is stored on thousands of computers around the world. This history is called the blockchain. The blockchain is a chain of blocks. Each block contains the most recent transaction history. There is a new block every 10 minutes. People will ask miners to include their transactions in the next block, often with a fee. The network automatically adjusts so that a new block can be added by one miner at random approximately every 10 minutes. Once a transaction is included in a block, it has a confirmation. People who are very cautious wait for several confirmations, since it is significantly harder to reverse an old transaction than a new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2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2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7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6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DBAC-6A7C-4E6C-BBB6-D74D17D51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32AD7-2919-4CBE-A6ED-5CE6C169A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D6B05-052A-4AAD-8E84-CAF06EFE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739FB-9680-40A4-B94D-91CF316B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0EEF7-BF13-44D0-9EA5-2F5205B0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6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54EA-B7BB-4594-B12E-CF5F74FD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2BBBE-5164-423B-A47E-9F6DF0F06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48175-9821-417F-A081-95C7CA36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C3465-AEC1-454F-8AA1-DD65E012B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BA121-CD3A-4B08-9CAA-FD83D48C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49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3A056B-DCA6-4819-8A3F-51FC40640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06F99-D8CA-4DD7-88F1-698AEE82D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AEA58-B1DE-4A45-ACE5-D4E93ED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6F67F-831A-44AD-AEC4-58DD337D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17D17-ED29-485E-8575-277028EC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FD12-710F-4DCB-8B55-D346A3AA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6725-B086-4E56-94A7-D724638D1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15D57-C406-4983-9E43-D99581C4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2BF7D-4CE7-485C-B587-59E527DB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6B9C7-1715-43C1-89FC-3E5CDC4B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59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5052-31D2-418A-A7E0-075953CF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EBBFA-F965-4398-A579-E45A13F1A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69CF-6DCC-4C93-A71A-8CA35695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07594-B381-4A04-9595-F59137BB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855A5-E2A1-402D-A61E-11087A66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AE51-585F-4829-BC9C-8831AD55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34D52-477A-41F3-BEB8-6DD5F24C4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B76EC-77F7-413A-8F10-E7B5EAFD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7FF3B-56FE-435F-891F-B954EDF0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418A8-6CA6-41EC-8094-E9ECC37E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EED00-043C-4524-B341-10FFCFC3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46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5697-CF74-40E2-A614-9DCF6CFF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3DA51-697F-40FF-9FD9-762DDAECB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BB59C-3001-4E7A-A507-BD7FDD3BC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1B7A3-81E1-422A-B0E0-43753DFD7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C7D36F-8250-42BB-B802-FCBB8F4F4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AAC76-9E13-49AC-9BD7-3EA908A5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ABC81-1BBF-4826-9B55-22A28D66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877BE-4E47-467F-B0A4-B5816C8C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4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F1D3-E506-4373-BB1E-037BF6AA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9D81A-7C59-406D-B257-EBD1BD81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641F3-036D-49D9-A871-7D91035D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102E9-0D50-49BF-A1E5-AB4B5472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3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4DF253-3CF3-4FE7-B254-D3BCF862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B27B0-5941-43E5-8518-D26DD173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8763E-36F3-4545-81D0-B1220615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8593-7DB7-4B0F-BD43-E1D6AD53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10BC-A87C-4730-86D3-2E952D9DD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8706E-650B-48B6-9DC4-77EFA85CA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E0882-3492-4EAC-A2FC-76EA51AE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0D4A0-EAC0-4940-AD6C-C6CAD81D5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A11D8-5D58-4B00-B4D9-6CD9F3C5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3418-4AFE-4970-9946-F6A3791B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925ED-A431-4FEF-B432-DBCCFE6DE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CBF00-82D4-4BED-A98E-9FACFB29E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5D50B-4760-49DF-AF8B-9331CCAB0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09152-571A-4492-A809-459C294B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5B202-F6A5-4C67-AD0C-18C79594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2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39386-A577-49A4-9BF9-01FC7EEC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E668F-642D-42EB-9129-592CF85BF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043A5-7687-491D-860F-80E9E93B1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76AA1-5C6E-442C-BCDB-8D845C9D243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D6614-DF4F-47E6-942A-07D980EE2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80127-5BBF-43B0-87F0-618A26FC9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59CD5-446A-41E0-BE20-CE532898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i.imgur.com/fURk1Ig.jpg">
            <a:extLst>
              <a:ext uri="{FF2B5EF4-FFF2-40B4-BE49-F238E27FC236}">
                <a16:creationId xmlns:a16="http://schemas.microsoft.com/office/drawing/2014/main" id="{F49FAD01-AF25-48B4-B7B2-551732672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" b="3330"/>
          <a:stretch/>
        </p:blipFill>
        <p:spPr bwMode="auto">
          <a:xfrm>
            <a:off x="0" y="-32994"/>
            <a:ext cx="12192000" cy="692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EB2B5-D4E3-4271-9728-5626A66BA58D}"/>
              </a:ext>
            </a:extLst>
          </p:cNvPr>
          <p:cNvSpPr txBox="1"/>
          <p:nvPr/>
        </p:nvSpPr>
        <p:spPr>
          <a:xfrm>
            <a:off x="3081841" y="4769221"/>
            <a:ext cx="60283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Bitcoin and Blockchain</a:t>
            </a:r>
          </a:p>
        </p:txBody>
      </p:sp>
    </p:spTree>
    <p:extLst>
      <p:ext uri="{BB962C8B-B14F-4D97-AF65-F5344CB8AC3E}">
        <p14:creationId xmlns:p14="http://schemas.microsoft.com/office/powerpoint/2010/main" val="313376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EDC8-3389-4D61-82A2-9A0A044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Wallets</a:t>
            </a:r>
          </a:p>
        </p:txBody>
      </p:sp>
      <p:pic>
        <p:nvPicPr>
          <p:cNvPr id="2050" name="Picture 2" descr="Image result for bitcoin wallet">
            <a:extLst>
              <a:ext uri="{FF2B5EF4-FFF2-40B4-BE49-F238E27FC236}">
                <a16:creationId xmlns:a16="http://schemas.microsoft.com/office/drawing/2014/main" id="{A9257A88-F2CD-4710-A9A8-8BCD3990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677" y="1906804"/>
            <a:ext cx="2697290" cy="47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rezor">
            <a:extLst>
              <a:ext uri="{FF2B5EF4-FFF2-40B4-BE49-F238E27FC236}">
                <a16:creationId xmlns:a16="http://schemas.microsoft.com/office/drawing/2014/main" id="{23A863EC-0DAB-4C57-AF94-CF8DC2D5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93" y="2027852"/>
            <a:ext cx="1845694" cy="120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edger nano s">
            <a:extLst>
              <a:ext uri="{FF2B5EF4-FFF2-40B4-BE49-F238E27FC236}">
                <a16:creationId xmlns:a16="http://schemas.microsoft.com/office/drawing/2014/main" id="{825CC66A-DC6B-4DF8-85F8-364950CA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76" y="1906804"/>
            <a:ext cx="2339218" cy="144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xodus wallet">
            <a:extLst>
              <a:ext uri="{FF2B5EF4-FFF2-40B4-BE49-F238E27FC236}">
                <a16:creationId xmlns:a16="http://schemas.microsoft.com/office/drawing/2014/main" id="{E1848FBA-5FBB-44E6-80A7-26D50745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743" y="3441379"/>
            <a:ext cx="5484908" cy="32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5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Advantages of Cryptocurrencies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69F61-8966-4F13-A474-9DC2BEBA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Security</a:t>
            </a:r>
            <a:r>
              <a:rPr lang="en-US" dirty="0"/>
              <a:t>. When implemented correctly, blockchains offer strong security.</a:t>
            </a:r>
          </a:p>
          <a:p>
            <a:r>
              <a:rPr lang="en-US" b="1" dirty="0"/>
              <a:t>Trust</a:t>
            </a:r>
            <a:r>
              <a:rPr lang="en-US" dirty="0"/>
              <a:t>. When implemented properly, blockchains allow people to interact without any addition of trust in individual parties.</a:t>
            </a:r>
          </a:p>
          <a:p>
            <a:r>
              <a:rPr lang="en-US" b="1" dirty="0"/>
              <a:t>Privacy</a:t>
            </a:r>
            <a:r>
              <a:rPr lang="en-US" dirty="0"/>
              <a:t>. Not all cryptocurrencies provide privacy, but decentralized, trustless technology opens the door for strong, trustless privacy. Centralized systems typically can only provide trusted privacy.</a:t>
            </a:r>
          </a:p>
          <a:p>
            <a:r>
              <a:rPr lang="en-US" b="1" dirty="0"/>
              <a:t>Open-source</a:t>
            </a:r>
            <a:r>
              <a:rPr lang="en-US" dirty="0"/>
              <a:t>. Most cryptocurrencies are open-source, meaning that other people can review the code, improve it, or make their own projects. It’s accessible to all across borders.</a:t>
            </a:r>
          </a:p>
        </p:txBody>
      </p:sp>
    </p:spTree>
    <p:extLst>
      <p:ext uri="{BB962C8B-B14F-4D97-AF65-F5344CB8AC3E}">
        <p14:creationId xmlns:p14="http://schemas.microsoft.com/office/powerpoint/2010/main" val="158456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Disadvantages of Cryptocurrencies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69F61-8966-4F13-A474-9DC2BEBA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Inefficiency</a:t>
            </a:r>
            <a:r>
              <a:rPr lang="en-US" dirty="0"/>
              <a:t>. Blockchain technology (and typically decentralized networks in general) are less efficient than centralized counterparts.</a:t>
            </a:r>
          </a:p>
          <a:p>
            <a:r>
              <a:rPr lang="en-US" b="1" dirty="0"/>
              <a:t>Scalability</a:t>
            </a:r>
            <a:r>
              <a:rPr lang="en-US" dirty="0"/>
              <a:t>. No current cryptocurrency is proven to scale to hundreds/thousands of transactions per second.</a:t>
            </a:r>
          </a:p>
          <a:p>
            <a:r>
              <a:rPr lang="en-US" b="1" dirty="0"/>
              <a:t>Consensus conflicts</a:t>
            </a:r>
            <a:r>
              <a:rPr lang="en-US" dirty="0"/>
              <a:t>. Decentralized networks need to agree, which is very difficult. If there are disagreements, different forks may occur.</a:t>
            </a:r>
          </a:p>
          <a:p>
            <a:r>
              <a:rPr lang="en-US" b="1" dirty="0"/>
              <a:t>Transparency</a:t>
            </a:r>
            <a:r>
              <a:rPr lang="en-US" dirty="0"/>
              <a:t>. Most cryptocurrencies are completely transparent. This could cause unintended side-effect, such as missing fungibility.</a:t>
            </a:r>
          </a:p>
        </p:txBody>
      </p:sp>
    </p:spTree>
    <p:extLst>
      <p:ext uri="{BB962C8B-B14F-4D97-AF65-F5344CB8AC3E}">
        <p14:creationId xmlns:p14="http://schemas.microsoft.com/office/powerpoint/2010/main" val="2154145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What’s Going on With Bitcoin?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69F61-8966-4F13-A474-9DC2BEBA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Consensus conflicts. People disagreed on the solution to transaction backlogs. Bitcoin incorporated </a:t>
            </a:r>
            <a:r>
              <a:rPr lang="en-US" dirty="0" err="1"/>
              <a:t>Segwit</a:t>
            </a:r>
            <a:r>
              <a:rPr lang="en-US" dirty="0"/>
              <a:t>, Bitcoin Cash increased block size.</a:t>
            </a:r>
          </a:p>
          <a:p>
            <a:r>
              <a:rPr lang="en-US" dirty="0"/>
              <a:t>Few people use </a:t>
            </a:r>
            <a:r>
              <a:rPr lang="en-US" dirty="0" err="1"/>
              <a:t>Segwit</a:t>
            </a:r>
            <a:r>
              <a:rPr lang="en-US" dirty="0"/>
              <a:t>, though support is increasing.</a:t>
            </a:r>
          </a:p>
          <a:p>
            <a:r>
              <a:rPr lang="en-US" dirty="0"/>
              <a:t>Bitcoin transaction fees often exceed $5, occasionally $20.</a:t>
            </a:r>
          </a:p>
        </p:txBody>
      </p:sp>
      <p:pic>
        <p:nvPicPr>
          <p:cNvPr id="3074" name="Picture 2" descr="Image result for bitcoin">
            <a:extLst>
              <a:ext uri="{FF2B5EF4-FFF2-40B4-BE49-F238E27FC236}">
                <a16:creationId xmlns:a16="http://schemas.microsoft.com/office/drawing/2014/main" id="{2F0450F8-C0FD-48E4-84D1-C6442DD1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862" y="4276950"/>
            <a:ext cx="2266499" cy="226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itcoin cash">
            <a:extLst>
              <a:ext uri="{FF2B5EF4-FFF2-40B4-BE49-F238E27FC236}">
                <a16:creationId xmlns:a16="http://schemas.microsoft.com/office/drawing/2014/main" id="{99B97CEE-1497-4AF5-856B-5E34908D8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6"/>
          <a:stretch/>
        </p:blipFill>
        <p:spPr bwMode="auto">
          <a:xfrm>
            <a:off x="6109709" y="4127213"/>
            <a:ext cx="3826113" cy="24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1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Ethereum?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69F61-8966-4F13-A474-9DC2BEBA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 financial layer and a coding layer</a:t>
            </a:r>
          </a:p>
          <a:p>
            <a:r>
              <a:rPr lang="en-US" dirty="0"/>
              <a:t>People can write code that is stored on the</a:t>
            </a:r>
            <a:br>
              <a:rPr lang="en-US" dirty="0"/>
            </a:br>
            <a:r>
              <a:rPr lang="en-US" dirty="0"/>
              <a:t>network and can be executed for a fee</a:t>
            </a:r>
          </a:p>
          <a:p>
            <a:r>
              <a:rPr lang="en-US" dirty="0"/>
              <a:t>Applications can be simple or complex</a:t>
            </a:r>
          </a:p>
          <a:p>
            <a:r>
              <a:rPr lang="en-US" dirty="0"/>
              <a:t>Can create tokens and other apps</a:t>
            </a:r>
          </a:p>
          <a:p>
            <a:r>
              <a:rPr lang="en-US" dirty="0"/>
              <a:t>Switching to Proof of Stake</a:t>
            </a:r>
          </a:p>
          <a:p>
            <a:endParaRPr lang="en-US" dirty="0"/>
          </a:p>
        </p:txBody>
      </p:sp>
      <p:pic>
        <p:nvPicPr>
          <p:cNvPr id="6146" name="Picture 2" descr="Image result for ethereum">
            <a:extLst>
              <a:ext uri="{FF2B5EF4-FFF2-40B4-BE49-F238E27FC236}">
                <a16:creationId xmlns:a16="http://schemas.microsoft.com/office/drawing/2014/main" id="{BCD84628-6A9A-4D9D-85B6-990F9FA2F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59" y="1588415"/>
            <a:ext cx="4755823" cy="475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Ethereum is Massively Inefficient</a:t>
            </a:r>
          </a:p>
        </p:txBody>
      </p:sp>
      <p:pic>
        <p:nvPicPr>
          <p:cNvPr id="5122" name="Picture 2" descr="Image result for cryptokitties">
            <a:extLst>
              <a:ext uri="{FF2B5EF4-FFF2-40B4-BE49-F238E27FC236}">
                <a16:creationId xmlns:a16="http://schemas.microsoft.com/office/drawing/2014/main" id="{3C0FA0A6-DCA9-4D01-8FF4-226ABF5C0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68" y="1847654"/>
            <a:ext cx="8142664" cy="49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ryptokitties">
            <a:extLst>
              <a:ext uri="{FF2B5EF4-FFF2-40B4-BE49-F238E27FC236}">
                <a16:creationId xmlns:a16="http://schemas.microsoft.com/office/drawing/2014/main" id="{621AD8A4-1104-4606-B0F3-953F940A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2" y="2131490"/>
            <a:ext cx="28575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ryptokitties">
            <a:extLst>
              <a:ext uri="{FF2B5EF4-FFF2-40B4-BE49-F238E27FC236}">
                <a16:creationId xmlns:a16="http://schemas.microsoft.com/office/drawing/2014/main" id="{F2DB2773-1611-47F3-86DB-7B09601BC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69" y="664589"/>
            <a:ext cx="3966164" cy="39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A48716-AA61-4D90-8CC0-00C42D17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1850" y="0"/>
            <a:ext cx="8620150" cy="6858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8522249-71A3-48C7-9AB9-A85510B50BFE}"/>
              </a:ext>
            </a:extLst>
          </p:cNvPr>
          <p:cNvSpPr/>
          <p:nvPr/>
        </p:nvSpPr>
        <p:spPr>
          <a:xfrm>
            <a:off x="2653642" y="410066"/>
            <a:ext cx="810705" cy="245097"/>
          </a:xfrm>
          <a:prstGeom prst="rightArrow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9462B9-A41B-4E91-AF27-A229BD1412CE}"/>
              </a:ext>
            </a:extLst>
          </p:cNvPr>
          <p:cNvSpPr/>
          <p:nvPr/>
        </p:nvSpPr>
        <p:spPr>
          <a:xfrm>
            <a:off x="2653642" y="912829"/>
            <a:ext cx="810705" cy="245097"/>
          </a:xfrm>
          <a:prstGeom prst="rightArrow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CCFBCA-ACF1-4B08-B61D-F9535A5D74FC}"/>
              </a:ext>
            </a:extLst>
          </p:cNvPr>
          <p:cNvSpPr/>
          <p:nvPr/>
        </p:nvSpPr>
        <p:spPr>
          <a:xfrm>
            <a:off x="2653642" y="1415592"/>
            <a:ext cx="810705" cy="245097"/>
          </a:xfrm>
          <a:prstGeom prst="rightArrow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F60990F-CB30-4807-831F-6A2DB3CD2D6C}"/>
              </a:ext>
            </a:extLst>
          </p:cNvPr>
          <p:cNvSpPr/>
          <p:nvPr/>
        </p:nvSpPr>
        <p:spPr>
          <a:xfrm>
            <a:off x="2653642" y="1918355"/>
            <a:ext cx="810705" cy="245097"/>
          </a:xfrm>
          <a:prstGeom prst="rightArrow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4450DFD-A42C-448A-8DD6-BFA187E500C7}"/>
              </a:ext>
            </a:extLst>
          </p:cNvPr>
          <p:cNvSpPr/>
          <p:nvPr/>
        </p:nvSpPr>
        <p:spPr>
          <a:xfrm>
            <a:off x="2653642" y="2421118"/>
            <a:ext cx="810705" cy="24509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D02ECF7-5D64-4097-A5D1-3E36868550DE}"/>
              </a:ext>
            </a:extLst>
          </p:cNvPr>
          <p:cNvSpPr/>
          <p:nvPr/>
        </p:nvSpPr>
        <p:spPr>
          <a:xfrm>
            <a:off x="2653642" y="2923881"/>
            <a:ext cx="810705" cy="245097"/>
          </a:xfrm>
          <a:prstGeom prst="rightArrow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34971AA-A373-4F4D-97B8-AC54F90945CD}"/>
              </a:ext>
            </a:extLst>
          </p:cNvPr>
          <p:cNvSpPr/>
          <p:nvPr/>
        </p:nvSpPr>
        <p:spPr>
          <a:xfrm>
            <a:off x="2658355" y="3426644"/>
            <a:ext cx="810705" cy="245097"/>
          </a:xfrm>
          <a:prstGeom prst="rightArrow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7D9D59-0BBA-463F-A9BD-6F66ECF56D76}"/>
              </a:ext>
            </a:extLst>
          </p:cNvPr>
          <p:cNvSpPr/>
          <p:nvPr/>
        </p:nvSpPr>
        <p:spPr>
          <a:xfrm>
            <a:off x="2658355" y="3929407"/>
            <a:ext cx="810705" cy="245097"/>
          </a:xfrm>
          <a:prstGeom prst="rightArrow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B60B1EE-068B-48EB-8C1B-C11078943530}"/>
              </a:ext>
            </a:extLst>
          </p:cNvPr>
          <p:cNvSpPr/>
          <p:nvPr/>
        </p:nvSpPr>
        <p:spPr>
          <a:xfrm>
            <a:off x="2658355" y="4432170"/>
            <a:ext cx="810705" cy="24509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9A436DA-8A1E-403A-804E-030DACD763DD}"/>
              </a:ext>
            </a:extLst>
          </p:cNvPr>
          <p:cNvSpPr/>
          <p:nvPr/>
        </p:nvSpPr>
        <p:spPr>
          <a:xfrm>
            <a:off x="2658355" y="4934933"/>
            <a:ext cx="810705" cy="24509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A374C56-F836-4CBE-8C80-DF49FC8F81A1}"/>
              </a:ext>
            </a:extLst>
          </p:cNvPr>
          <p:cNvSpPr/>
          <p:nvPr/>
        </p:nvSpPr>
        <p:spPr>
          <a:xfrm>
            <a:off x="2658355" y="5437696"/>
            <a:ext cx="810705" cy="24509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2335B24-97A7-4D8A-A5A0-EDA5DD74534F}"/>
              </a:ext>
            </a:extLst>
          </p:cNvPr>
          <p:cNvSpPr/>
          <p:nvPr/>
        </p:nvSpPr>
        <p:spPr>
          <a:xfrm>
            <a:off x="2658355" y="5940459"/>
            <a:ext cx="810705" cy="245097"/>
          </a:xfrm>
          <a:prstGeom prst="rightArrow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C6B5109-DD4B-4D7A-AC3F-62893BF3FBAD}"/>
              </a:ext>
            </a:extLst>
          </p:cNvPr>
          <p:cNvSpPr/>
          <p:nvPr/>
        </p:nvSpPr>
        <p:spPr>
          <a:xfrm>
            <a:off x="2653641" y="6443222"/>
            <a:ext cx="810705" cy="245097"/>
          </a:xfrm>
          <a:prstGeom prst="rightArrow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EBF4F-92E2-4E77-B786-23C93B49FC86}"/>
              </a:ext>
            </a:extLst>
          </p:cNvPr>
          <p:cNvSpPr txBox="1"/>
          <p:nvPr/>
        </p:nvSpPr>
        <p:spPr>
          <a:xfrm>
            <a:off x="367645" y="1318190"/>
            <a:ext cx="2017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projects are valued highly even if they don’t have a working product!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302BE2-72AF-4DB2-A049-370FEF735113}"/>
              </a:ext>
            </a:extLst>
          </p:cNvPr>
          <p:cNvSpPr/>
          <p:nvPr/>
        </p:nvSpPr>
        <p:spPr>
          <a:xfrm>
            <a:off x="5255443" y="2421118"/>
            <a:ext cx="1121790" cy="245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37223-4710-465A-964D-EB579A28C75A}"/>
              </a:ext>
            </a:extLst>
          </p:cNvPr>
          <p:cNvSpPr/>
          <p:nvPr/>
        </p:nvSpPr>
        <p:spPr>
          <a:xfrm>
            <a:off x="3907410" y="372359"/>
            <a:ext cx="754145" cy="2828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395CC-2A9E-422A-9340-E7359A520B08}"/>
              </a:ext>
            </a:extLst>
          </p:cNvPr>
          <p:cNvSpPr/>
          <p:nvPr/>
        </p:nvSpPr>
        <p:spPr>
          <a:xfrm>
            <a:off x="3907409" y="875122"/>
            <a:ext cx="909688" cy="2828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D8864F-7310-4F46-98B2-114F00ABF77C}"/>
              </a:ext>
            </a:extLst>
          </p:cNvPr>
          <p:cNvSpPr/>
          <p:nvPr/>
        </p:nvSpPr>
        <p:spPr>
          <a:xfrm>
            <a:off x="3907409" y="6451086"/>
            <a:ext cx="824847" cy="2828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9C3402-AB56-44F8-B13A-6DED6A0B1ACD}"/>
              </a:ext>
            </a:extLst>
          </p:cNvPr>
          <p:cNvSpPr/>
          <p:nvPr/>
        </p:nvSpPr>
        <p:spPr>
          <a:xfrm>
            <a:off x="3916837" y="1880648"/>
            <a:ext cx="1135930" cy="28280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C548E2-3CE7-4768-A8C4-41FE1AD737AE}"/>
              </a:ext>
            </a:extLst>
          </p:cNvPr>
          <p:cNvSpPr/>
          <p:nvPr/>
        </p:nvSpPr>
        <p:spPr>
          <a:xfrm>
            <a:off x="3902696" y="2886174"/>
            <a:ext cx="881407" cy="28280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0" grpId="0"/>
      <p:bldP spid="11" grpId="0" animBg="1"/>
      <p:bldP spid="1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ghtning Bolt 2">
            <a:extLst>
              <a:ext uri="{FF2B5EF4-FFF2-40B4-BE49-F238E27FC236}">
                <a16:creationId xmlns:a16="http://schemas.microsoft.com/office/drawing/2014/main" id="{6DF34EBC-CA07-4DDF-8E20-C38E26FB59E6}"/>
              </a:ext>
            </a:extLst>
          </p:cNvPr>
          <p:cNvSpPr/>
          <p:nvPr/>
        </p:nvSpPr>
        <p:spPr>
          <a:xfrm>
            <a:off x="1255662" y="2564090"/>
            <a:ext cx="2072333" cy="2524812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What’s Next?</a:t>
            </a:r>
          </a:p>
        </p:txBody>
      </p:sp>
      <p:pic>
        <p:nvPicPr>
          <p:cNvPr id="6" name="Picture 2" descr="Image result for bitcoin">
            <a:extLst>
              <a:ext uri="{FF2B5EF4-FFF2-40B4-BE49-F238E27FC236}">
                <a16:creationId xmlns:a16="http://schemas.microsoft.com/office/drawing/2014/main" id="{4768C96A-AC04-4279-8026-6EBDABED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80" y="2693247"/>
            <a:ext cx="2266499" cy="226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monero">
            <a:extLst>
              <a:ext uri="{FF2B5EF4-FFF2-40B4-BE49-F238E27FC236}">
                <a16:creationId xmlns:a16="http://schemas.microsoft.com/office/drawing/2014/main" id="{BA6BD266-6C6F-4BAC-93E0-1966E6FA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79" y="2602975"/>
            <a:ext cx="2447041" cy="244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raiblocks">
            <a:extLst>
              <a:ext uri="{FF2B5EF4-FFF2-40B4-BE49-F238E27FC236}">
                <a16:creationId xmlns:a16="http://schemas.microsoft.com/office/drawing/2014/main" id="{F96CECEA-8C54-4BFA-B433-4078634F4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089" y="2504727"/>
            <a:ext cx="1896407" cy="189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ota">
            <a:extLst>
              <a:ext uri="{FF2B5EF4-FFF2-40B4-BE49-F238E27FC236}">
                <a16:creationId xmlns:a16="http://schemas.microsoft.com/office/drawing/2014/main" id="{047A03A7-7391-4E9A-AC1A-21653682C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83"/>
          <a:stretch/>
        </p:blipFill>
        <p:spPr bwMode="auto">
          <a:xfrm>
            <a:off x="9507630" y="3452930"/>
            <a:ext cx="1591732" cy="150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4C683-0686-4FCA-833F-FD13619EAE5B}"/>
              </a:ext>
            </a:extLst>
          </p:cNvPr>
          <p:cNvSpPr txBox="1"/>
          <p:nvPr/>
        </p:nvSpPr>
        <p:spPr>
          <a:xfrm>
            <a:off x="1158580" y="5190102"/>
            <a:ext cx="22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LIGHTNING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59585-0F3D-4400-9E5F-5E90DDB4D937}"/>
              </a:ext>
            </a:extLst>
          </p:cNvPr>
          <p:cNvSpPr txBox="1"/>
          <p:nvPr/>
        </p:nvSpPr>
        <p:spPr>
          <a:xfrm>
            <a:off x="5609167" y="5190102"/>
            <a:ext cx="97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PRIVACY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7357C-BC79-4DA9-B3A7-D72323CCB008}"/>
              </a:ext>
            </a:extLst>
          </p:cNvPr>
          <p:cNvSpPr txBox="1"/>
          <p:nvPr/>
        </p:nvSpPr>
        <p:spPr>
          <a:xfrm>
            <a:off x="9317158" y="5190102"/>
            <a:ext cx="6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DAGs</a:t>
            </a:r>
          </a:p>
        </p:txBody>
      </p:sp>
    </p:spTree>
    <p:extLst>
      <p:ext uri="{BB962C8B-B14F-4D97-AF65-F5344CB8AC3E}">
        <p14:creationId xmlns:p14="http://schemas.microsoft.com/office/powerpoint/2010/main" val="16843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5B7E-3B08-4F52-BBA5-A471AA48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Other Things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95CE-C0D9-4803-8509-44CC9D94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Projects can be started by anyone, and thus most are scams</a:t>
            </a:r>
          </a:p>
          <a:p>
            <a:r>
              <a:rPr lang="en-US" dirty="0"/>
              <a:t>When evaluating a project, ask if it needs to be decentralized</a:t>
            </a:r>
          </a:p>
          <a:p>
            <a:r>
              <a:rPr lang="en-US" dirty="0"/>
              <a:t>Start with the problem, not the solution</a:t>
            </a:r>
          </a:p>
          <a:p>
            <a:r>
              <a:rPr lang="en-US" dirty="0"/>
              <a:t>Support a decentralized project </a:t>
            </a:r>
            <a:r>
              <a:rPr lang="en-US" i="1" dirty="0"/>
              <a:t>despite</a:t>
            </a:r>
            <a:r>
              <a:rPr lang="en-US" dirty="0"/>
              <a:t> the team, not </a:t>
            </a:r>
            <a:r>
              <a:rPr lang="en-US" i="1" dirty="0"/>
              <a:t>because</a:t>
            </a:r>
            <a:r>
              <a:rPr lang="en-US" dirty="0"/>
              <a:t> of it</a:t>
            </a:r>
          </a:p>
          <a:p>
            <a:r>
              <a:rPr lang="en-US" dirty="0"/>
              <a:t>Ideology is just as important as technology</a:t>
            </a:r>
          </a:p>
          <a:p>
            <a:r>
              <a:rPr lang="en-US" dirty="0"/>
              <a:t>If you don’t control the private keys, you don’t control your money</a:t>
            </a:r>
          </a:p>
          <a:p>
            <a:r>
              <a:rPr lang="en-US" dirty="0"/>
              <a:t>Capital gains are taxed, so report it to the IRS</a:t>
            </a:r>
          </a:p>
          <a:p>
            <a:r>
              <a:rPr lang="en-US" dirty="0"/>
              <a:t>All these projects should be considered high-risk investments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8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5B7E-3B08-4F52-BBA5-A471AA48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to Look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95CE-C0D9-4803-8509-44CC9D94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working product, NOT “the next big thing”</a:t>
            </a:r>
          </a:p>
          <a:p>
            <a:r>
              <a:rPr lang="en-US" dirty="0"/>
              <a:t>Strong, continuous development</a:t>
            </a:r>
          </a:p>
          <a:p>
            <a:r>
              <a:rPr lang="en-US" dirty="0"/>
              <a:t>A critical/skeptical community that can address hard questions</a:t>
            </a:r>
          </a:p>
          <a:p>
            <a:r>
              <a:rPr lang="en-US" dirty="0"/>
              <a:t>A problem that is more effectively addressed than by a normal company or centralized service</a:t>
            </a:r>
          </a:p>
          <a:p>
            <a:r>
              <a:rPr lang="en-US" dirty="0"/>
              <a:t>No </a:t>
            </a:r>
            <a:r>
              <a:rPr lang="en-US" dirty="0" err="1"/>
              <a:t>premine</a:t>
            </a:r>
            <a:r>
              <a:rPr lang="en-US" dirty="0"/>
              <a:t>, development tax/founder’s reward, or promised financial gain</a:t>
            </a:r>
          </a:p>
        </p:txBody>
      </p:sp>
    </p:spTree>
    <p:extLst>
      <p:ext uri="{BB962C8B-B14F-4D97-AF65-F5344CB8AC3E}">
        <p14:creationId xmlns:p14="http://schemas.microsoft.com/office/powerpoint/2010/main" val="85568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A48B-296E-480C-ACD3-03CFED73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About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7FA15-7E8E-44C3-A817-49C5D6DD7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6" t="761" r="12435"/>
          <a:stretch/>
        </p:blipFill>
        <p:spPr>
          <a:xfrm>
            <a:off x="0" y="2244595"/>
            <a:ext cx="7744121" cy="4613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CB767-D89A-4332-8DBC-331D0055C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9"/>
          <a:stretch/>
        </p:blipFill>
        <p:spPr>
          <a:xfrm>
            <a:off x="7955438" y="3464351"/>
            <a:ext cx="4067666" cy="3289954"/>
          </a:xfrm>
          <a:prstGeom prst="rect">
            <a:avLst/>
          </a:prstGeom>
        </p:spPr>
      </p:pic>
      <p:pic>
        <p:nvPicPr>
          <p:cNvPr id="10244" name="Picture 4" descr="Image result for reddit">
            <a:extLst>
              <a:ext uri="{FF2B5EF4-FFF2-40B4-BE49-F238E27FC236}">
                <a16:creationId xmlns:a16="http://schemas.microsoft.com/office/drawing/2014/main" id="{09DA0123-8B81-4BAA-BAD1-38D4A713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67" y="2474536"/>
            <a:ext cx="1501808" cy="15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lated image">
            <a:extLst>
              <a:ext uri="{FF2B5EF4-FFF2-40B4-BE49-F238E27FC236}">
                <a16:creationId xmlns:a16="http://schemas.microsoft.com/office/drawing/2014/main" id="{CDAEF6DA-4F90-4262-B2A6-A406A6A3F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46" y="2417975"/>
            <a:ext cx="1611492" cy="161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000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5B7E-3B08-4F52-BBA5-A471AA48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Get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5A697-38CA-43E9-A159-5E4E2B7B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09" y="1500430"/>
            <a:ext cx="10614581" cy="53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8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5B7E-3B08-4F52-BBA5-A471AA48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Get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F4F1B-ABC5-464E-BD1F-9E2520409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94"/>
          <a:stretch/>
        </p:blipFill>
        <p:spPr>
          <a:xfrm>
            <a:off x="0" y="1365565"/>
            <a:ext cx="12192000" cy="54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5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498660" y="3383100"/>
            <a:ext cx="914400" cy="914400"/>
            <a:chOff x="1401182" y="4138291"/>
            <a:chExt cx="2972879" cy="2973653"/>
          </a:xfrm>
        </p:grpSpPr>
        <p:grpSp>
          <p:nvGrpSpPr>
            <p:cNvPr id="22" name="Group 21"/>
            <p:cNvGrpSpPr/>
            <p:nvPr/>
          </p:nvGrpSpPr>
          <p:grpSpPr>
            <a:xfrm>
              <a:off x="1401182" y="4138291"/>
              <a:ext cx="2972879" cy="2973653"/>
              <a:chOff x="8311098" y="4748886"/>
              <a:chExt cx="966131" cy="966131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8374642" y="4805383"/>
                <a:ext cx="852640" cy="852640"/>
              </a:xfrm>
              <a:prstGeom prst="ellipse">
                <a:avLst/>
              </a:prstGeom>
              <a:solidFill>
                <a:srgbClr val="9BBB5C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8311098" y="4748886"/>
                <a:ext cx="966131" cy="966131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23" name="Picture 22" descr="opened4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550" y="4904938"/>
              <a:ext cx="1365250" cy="1365250"/>
            </a:xfrm>
            <a:prstGeom prst="rect">
              <a:avLst/>
            </a:prstGeom>
          </p:spPr>
        </p:pic>
      </p:grpSp>
      <p:sp>
        <p:nvSpPr>
          <p:cNvPr id="27" name="Freeform 12"/>
          <p:cNvSpPr/>
          <p:nvPr/>
        </p:nvSpPr>
        <p:spPr bwMode="auto">
          <a:xfrm>
            <a:off x="3291643" y="3465510"/>
            <a:ext cx="7831282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defTabSz="1155662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justin@ehrenhofer.org</a:t>
            </a:r>
          </a:p>
        </p:txBody>
      </p:sp>
    </p:spTree>
    <p:extLst>
      <p:ext uri="{BB962C8B-B14F-4D97-AF65-F5344CB8AC3E}">
        <p14:creationId xmlns:p14="http://schemas.microsoft.com/office/powerpoint/2010/main" val="32519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A48B-296E-480C-ACD3-03CFED73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16E4-242A-4466-95C6-1A5FB9DE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None of this is investment or legal advice. It’s purely educational.</a:t>
            </a:r>
          </a:p>
        </p:txBody>
      </p:sp>
    </p:spTree>
    <p:extLst>
      <p:ext uri="{BB962C8B-B14F-4D97-AF65-F5344CB8AC3E}">
        <p14:creationId xmlns:p14="http://schemas.microsoft.com/office/powerpoint/2010/main" val="1128007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0089-7C86-4684-A916-948EAC0B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Centralization vs Decentralization</a:t>
            </a:r>
          </a:p>
        </p:txBody>
      </p:sp>
      <p:pic>
        <p:nvPicPr>
          <p:cNvPr id="7170" name="Picture 2" descr="https://4.bp.blogspot.com/-N6jLDvCw0cI/Vse6RwLjIYI/AAAAAAAAaJ4/PZbZWSoQ3yg/s640/networksv4.png">
            <a:extLst>
              <a:ext uri="{FF2B5EF4-FFF2-40B4-BE49-F238E27FC236}">
                <a16:creationId xmlns:a16="http://schemas.microsoft.com/office/drawing/2014/main" id="{7A180FAA-1E0F-4B43-B381-EA2319BBC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260517"/>
            <a:ext cx="5905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53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row: Right 38"/>
          <p:cNvSpPr/>
          <p:nvPr/>
        </p:nvSpPr>
        <p:spPr>
          <a:xfrm>
            <a:off x="9208227" y="4180434"/>
            <a:ext cx="1215015" cy="445867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85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Image result for bitc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24" y="-14176"/>
            <a:ext cx="5172352" cy="25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042868" y="3385194"/>
            <a:ext cx="8106263" cy="1492439"/>
            <a:chOff x="3290607" y="3067532"/>
            <a:chExt cx="8106263" cy="1492439"/>
          </a:xfrm>
        </p:grpSpPr>
        <p:grpSp>
          <p:nvGrpSpPr>
            <p:cNvPr id="14" name="Group 13"/>
            <p:cNvGrpSpPr/>
            <p:nvPr/>
          </p:nvGrpSpPr>
          <p:grpSpPr>
            <a:xfrm>
              <a:off x="4094922" y="3619067"/>
              <a:ext cx="7301948" cy="940904"/>
              <a:chOff x="4094922" y="3619067"/>
              <a:chExt cx="7301948" cy="940904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094922" y="3862773"/>
                <a:ext cx="6515885" cy="449679"/>
                <a:chOff x="4094922" y="3862773"/>
                <a:chExt cx="6515885" cy="449679"/>
              </a:xfrm>
            </p:grpSpPr>
            <p:sp>
              <p:nvSpPr>
                <p:cNvPr id="31" name="Arrow: Right 30"/>
                <p:cNvSpPr/>
                <p:nvPr/>
              </p:nvSpPr>
              <p:spPr>
                <a:xfrm>
                  <a:off x="5155096" y="386658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Arrow: Right 31"/>
                <p:cNvSpPr/>
                <p:nvPr/>
              </p:nvSpPr>
              <p:spPr>
                <a:xfrm>
                  <a:off x="6215270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Arrow: Right 32"/>
                <p:cNvSpPr/>
                <p:nvPr/>
              </p:nvSpPr>
              <p:spPr>
                <a:xfrm>
                  <a:off x="4094922" y="386658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row: Right 33"/>
                <p:cNvSpPr/>
                <p:nvPr/>
              </p:nvSpPr>
              <p:spPr>
                <a:xfrm>
                  <a:off x="7275444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Arrow: Right 34"/>
                <p:cNvSpPr/>
                <p:nvPr/>
              </p:nvSpPr>
              <p:spPr>
                <a:xfrm>
                  <a:off x="8335618" y="386277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Arrow: Right 35"/>
                <p:cNvSpPr/>
                <p:nvPr/>
              </p:nvSpPr>
              <p:spPr>
                <a:xfrm>
                  <a:off x="9395792" y="3862773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Rectangle 23"/>
              <p:cNvSpPr/>
              <p:nvPr/>
            </p:nvSpPr>
            <p:spPr>
              <a:xfrm>
                <a:off x="4094922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155096" y="3619067"/>
                <a:ext cx="940904" cy="940904"/>
              </a:xfrm>
              <a:prstGeom prst="rect">
                <a:avLst/>
              </a:prstGeom>
              <a:solidFill>
                <a:srgbClr val="F848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BLOCK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215270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275444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335618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9395792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455966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3290607" y="3384706"/>
              <a:ext cx="7635811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862076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703463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579695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530462" y="3067532"/>
              <a:ext cx="818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Newer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7215" y="3067532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Older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29" y="340886"/>
            <a:ext cx="1097899" cy="98924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0250" y="1420228"/>
            <a:ext cx="1032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DECENTRALIZED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57597" y="5264366"/>
            <a:ext cx="428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</a:t>
            </a:r>
            <a:r>
              <a:rPr lang="en-US" dirty="0"/>
              <a:t> ID: wgis85cissajr5da7wz3fcnqnhift</a:t>
            </a:r>
          </a:p>
          <a:p>
            <a:r>
              <a:rPr lang="en-US" dirty="0"/>
              <a:t>Sender: w3fn5ujfm3d3r975qjd35jrwd4k5q</a:t>
            </a:r>
          </a:p>
          <a:p>
            <a:r>
              <a:rPr lang="en-US" dirty="0"/>
              <a:t>Receiver: nftic5k8sf4j598wf357jw38956659</a:t>
            </a:r>
          </a:p>
          <a:p>
            <a:r>
              <a:rPr lang="en-US" dirty="0"/>
              <a:t>Amount: 10 BTC</a:t>
            </a:r>
          </a:p>
        </p:txBody>
      </p:sp>
    </p:spTree>
    <p:extLst>
      <p:ext uri="{BB962C8B-B14F-4D97-AF65-F5344CB8AC3E}">
        <p14:creationId xmlns:p14="http://schemas.microsoft.com/office/powerpoint/2010/main" val="153102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013366" y="4895034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w3fn5ujfm3d3r975qjd35jrwd4k5q</a:t>
            </a:r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F2E9A530-2D6A-4A36-BE7C-0953F4ED5B65}"/>
              </a:ext>
            </a:extLst>
          </p:cNvPr>
          <p:cNvSpPr/>
          <p:nvPr/>
        </p:nvSpPr>
        <p:spPr>
          <a:xfrm rot="16200000">
            <a:off x="3433754" y="3526917"/>
            <a:ext cx="1014046" cy="960120"/>
          </a:xfrm>
          <a:prstGeom prst="flowChartDelay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ED5D75-1A69-45CC-B7B1-5328559571FA}"/>
              </a:ext>
            </a:extLst>
          </p:cNvPr>
          <p:cNvSpPr/>
          <p:nvPr/>
        </p:nvSpPr>
        <p:spPr>
          <a:xfrm>
            <a:off x="3460717" y="2737955"/>
            <a:ext cx="960120" cy="960120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elay 39">
            <a:extLst>
              <a:ext uri="{FF2B5EF4-FFF2-40B4-BE49-F238E27FC236}">
                <a16:creationId xmlns:a16="http://schemas.microsoft.com/office/drawing/2014/main" id="{A29DFA2E-167C-4CB3-9F0A-F10159CB7350}"/>
              </a:ext>
            </a:extLst>
          </p:cNvPr>
          <p:cNvSpPr/>
          <p:nvPr/>
        </p:nvSpPr>
        <p:spPr>
          <a:xfrm rot="16200000">
            <a:off x="7741985" y="3521408"/>
            <a:ext cx="1014046" cy="960120"/>
          </a:xfrm>
          <a:prstGeom prst="flowChartDelay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2477F78-8770-41D0-B949-61867212A69F}"/>
              </a:ext>
            </a:extLst>
          </p:cNvPr>
          <p:cNvSpPr/>
          <p:nvPr/>
        </p:nvSpPr>
        <p:spPr>
          <a:xfrm>
            <a:off x="7768948" y="2732446"/>
            <a:ext cx="960120" cy="960120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91F0-0076-4EED-9B95-28B41BBDE1D9}"/>
              </a:ext>
            </a:extLst>
          </p:cNvPr>
          <p:cNvSpPr txBox="1"/>
          <p:nvPr/>
        </p:nvSpPr>
        <p:spPr>
          <a:xfrm>
            <a:off x="3664098" y="234747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A21DD-2F23-4733-B438-7DA292D3F4B1}"/>
              </a:ext>
            </a:extLst>
          </p:cNvPr>
          <p:cNvSpPr txBox="1"/>
          <p:nvPr/>
        </p:nvSpPr>
        <p:spPr>
          <a:xfrm>
            <a:off x="7930651" y="234747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E6D5B1-1A26-4085-9CC5-D2975A8FC41C}"/>
              </a:ext>
            </a:extLst>
          </p:cNvPr>
          <p:cNvSpPr txBox="1"/>
          <p:nvPr/>
        </p:nvSpPr>
        <p:spPr>
          <a:xfrm>
            <a:off x="7768948" y="4895034"/>
            <a:ext cx="336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nftic5k8sf4j598wf357jw38956659</a:t>
            </a:r>
          </a:p>
        </p:txBody>
      </p:sp>
      <p:pic>
        <p:nvPicPr>
          <p:cNvPr id="44" name="Picture 43" descr="opened4.emf">
            <a:extLst>
              <a:ext uri="{FF2B5EF4-FFF2-40B4-BE49-F238E27FC236}">
                <a16:creationId xmlns:a16="http://schemas.microsoft.com/office/drawing/2014/main" id="{BD448274-56A2-4FC4-85A1-A620DB34F5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42" y="4844551"/>
            <a:ext cx="419924" cy="419815"/>
          </a:xfrm>
          <a:prstGeom prst="rect">
            <a:avLst/>
          </a:prstGeom>
        </p:spPr>
      </p:pic>
      <p:pic>
        <p:nvPicPr>
          <p:cNvPr id="45" name="Picture 44" descr="opened4.emf">
            <a:extLst>
              <a:ext uri="{FF2B5EF4-FFF2-40B4-BE49-F238E27FC236}">
                <a16:creationId xmlns:a16="http://schemas.microsoft.com/office/drawing/2014/main" id="{8EB24FF1-133E-4D46-A909-27962C357E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421" y="4844550"/>
            <a:ext cx="419924" cy="419815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1ADE9701-7027-426E-9F73-173C8E72D3E8}"/>
              </a:ext>
            </a:extLst>
          </p:cNvPr>
          <p:cNvSpPr/>
          <p:nvPr/>
        </p:nvSpPr>
        <p:spPr>
          <a:xfrm>
            <a:off x="5488492" y="3494445"/>
            <a:ext cx="1215015" cy="44586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1B81F-4B8C-41EF-9C38-A4657FE923D7}"/>
              </a:ext>
            </a:extLst>
          </p:cNvPr>
          <p:cNvSpPr txBox="1"/>
          <p:nvPr/>
        </p:nvSpPr>
        <p:spPr>
          <a:xfrm>
            <a:off x="5656071" y="3027840"/>
            <a:ext cx="87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BTC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68E1A-6881-4C47-8E04-19A80D8A4007}"/>
              </a:ext>
            </a:extLst>
          </p:cNvPr>
          <p:cNvSpPr/>
          <p:nvPr/>
        </p:nvSpPr>
        <p:spPr>
          <a:xfrm>
            <a:off x="2904670" y="411398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2D761F-8776-479B-8833-5ECDAB868F68}"/>
              </a:ext>
            </a:extLst>
          </p:cNvPr>
          <p:cNvSpPr/>
          <p:nvPr/>
        </p:nvSpPr>
        <p:spPr>
          <a:xfrm>
            <a:off x="2904670" y="368955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292F4D-DA8B-45D3-A937-69C405552058}"/>
              </a:ext>
            </a:extLst>
          </p:cNvPr>
          <p:cNvSpPr/>
          <p:nvPr/>
        </p:nvSpPr>
        <p:spPr>
          <a:xfrm>
            <a:off x="2904669" y="326512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DE8506-8B33-484F-B9BB-3EA4499D5F94}"/>
              </a:ext>
            </a:extLst>
          </p:cNvPr>
          <p:cNvSpPr/>
          <p:nvPr/>
        </p:nvSpPr>
        <p:spPr>
          <a:xfrm>
            <a:off x="2904669" y="284069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12" descr="Image result for bitcoin">
            <a:extLst>
              <a:ext uri="{FF2B5EF4-FFF2-40B4-BE49-F238E27FC236}">
                <a16:creationId xmlns:a16="http://schemas.microsoft.com/office/drawing/2014/main" id="{B978B949-AAE9-4C4C-B899-E167F1C6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24" y="-14176"/>
            <a:ext cx="5172352" cy="25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78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0.24544 0.161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013366" y="4895034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w3fn5ujfm3d3r975qjd35jrwd4k5q</a:t>
            </a:r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F2E9A530-2D6A-4A36-BE7C-0953F4ED5B65}"/>
              </a:ext>
            </a:extLst>
          </p:cNvPr>
          <p:cNvSpPr/>
          <p:nvPr/>
        </p:nvSpPr>
        <p:spPr>
          <a:xfrm rot="16200000">
            <a:off x="3433754" y="3526917"/>
            <a:ext cx="1014046" cy="960120"/>
          </a:xfrm>
          <a:prstGeom prst="flowChartDelay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ED5D75-1A69-45CC-B7B1-5328559571FA}"/>
              </a:ext>
            </a:extLst>
          </p:cNvPr>
          <p:cNvSpPr/>
          <p:nvPr/>
        </p:nvSpPr>
        <p:spPr>
          <a:xfrm>
            <a:off x="3460717" y="2737955"/>
            <a:ext cx="960120" cy="960120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elay 39">
            <a:extLst>
              <a:ext uri="{FF2B5EF4-FFF2-40B4-BE49-F238E27FC236}">
                <a16:creationId xmlns:a16="http://schemas.microsoft.com/office/drawing/2014/main" id="{A29DFA2E-167C-4CB3-9F0A-F10159CB7350}"/>
              </a:ext>
            </a:extLst>
          </p:cNvPr>
          <p:cNvSpPr/>
          <p:nvPr/>
        </p:nvSpPr>
        <p:spPr>
          <a:xfrm rot="16200000">
            <a:off x="7741985" y="3521408"/>
            <a:ext cx="1014046" cy="960120"/>
          </a:xfrm>
          <a:prstGeom prst="flowChartDelay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2477F78-8770-41D0-B949-61867212A69F}"/>
              </a:ext>
            </a:extLst>
          </p:cNvPr>
          <p:cNvSpPr/>
          <p:nvPr/>
        </p:nvSpPr>
        <p:spPr>
          <a:xfrm>
            <a:off x="7768948" y="2732446"/>
            <a:ext cx="960120" cy="960120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91F0-0076-4EED-9B95-28B41BBDE1D9}"/>
              </a:ext>
            </a:extLst>
          </p:cNvPr>
          <p:cNvSpPr txBox="1"/>
          <p:nvPr/>
        </p:nvSpPr>
        <p:spPr>
          <a:xfrm>
            <a:off x="3664098" y="234747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A21DD-2F23-4733-B438-7DA292D3F4B1}"/>
              </a:ext>
            </a:extLst>
          </p:cNvPr>
          <p:cNvSpPr txBox="1"/>
          <p:nvPr/>
        </p:nvSpPr>
        <p:spPr>
          <a:xfrm>
            <a:off x="7930651" y="234747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E6D5B1-1A26-4085-9CC5-D2975A8FC41C}"/>
              </a:ext>
            </a:extLst>
          </p:cNvPr>
          <p:cNvSpPr txBox="1"/>
          <p:nvPr/>
        </p:nvSpPr>
        <p:spPr>
          <a:xfrm>
            <a:off x="7768948" y="4895034"/>
            <a:ext cx="336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nftic5k8sf4j598wf357jw38956659</a:t>
            </a:r>
          </a:p>
        </p:txBody>
      </p:sp>
      <p:pic>
        <p:nvPicPr>
          <p:cNvPr id="44" name="Picture 43" descr="opened4.emf">
            <a:extLst>
              <a:ext uri="{FF2B5EF4-FFF2-40B4-BE49-F238E27FC236}">
                <a16:creationId xmlns:a16="http://schemas.microsoft.com/office/drawing/2014/main" id="{BD448274-56A2-4FC4-85A1-A620DB34F5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42" y="4844551"/>
            <a:ext cx="419924" cy="419815"/>
          </a:xfrm>
          <a:prstGeom prst="rect">
            <a:avLst/>
          </a:prstGeom>
        </p:spPr>
      </p:pic>
      <p:pic>
        <p:nvPicPr>
          <p:cNvPr id="45" name="Picture 44" descr="opened4.emf">
            <a:extLst>
              <a:ext uri="{FF2B5EF4-FFF2-40B4-BE49-F238E27FC236}">
                <a16:creationId xmlns:a16="http://schemas.microsoft.com/office/drawing/2014/main" id="{8EB24FF1-133E-4D46-A909-27962C357E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421" y="4844550"/>
            <a:ext cx="419924" cy="419815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1ADE9701-7027-426E-9F73-173C8E72D3E8}"/>
              </a:ext>
            </a:extLst>
          </p:cNvPr>
          <p:cNvSpPr/>
          <p:nvPr/>
        </p:nvSpPr>
        <p:spPr>
          <a:xfrm>
            <a:off x="5488492" y="3494445"/>
            <a:ext cx="1215015" cy="44586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1B81F-4B8C-41EF-9C38-A4657FE923D7}"/>
              </a:ext>
            </a:extLst>
          </p:cNvPr>
          <p:cNvSpPr txBox="1"/>
          <p:nvPr/>
        </p:nvSpPr>
        <p:spPr>
          <a:xfrm>
            <a:off x="5656071" y="3027840"/>
            <a:ext cx="87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BTC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68E1A-6881-4C47-8E04-19A80D8A4007}"/>
              </a:ext>
            </a:extLst>
          </p:cNvPr>
          <p:cNvSpPr/>
          <p:nvPr/>
        </p:nvSpPr>
        <p:spPr>
          <a:xfrm>
            <a:off x="2904670" y="411398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2D761F-8776-479B-8833-5ECDAB868F68}"/>
              </a:ext>
            </a:extLst>
          </p:cNvPr>
          <p:cNvSpPr/>
          <p:nvPr/>
        </p:nvSpPr>
        <p:spPr>
          <a:xfrm>
            <a:off x="2904670" y="368955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292F4D-DA8B-45D3-A937-69C405552058}"/>
              </a:ext>
            </a:extLst>
          </p:cNvPr>
          <p:cNvSpPr/>
          <p:nvPr/>
        </p:nvSpPr>
        <p:spPr>
          <a:xfrm>
            <a:off x="2904669" y="3265121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26BA5-ABF6-417F-9776-244CABD31B27}"/>
              </a:ext>
            </a:extLst>
          </p:cNvPr>
          <p:cNvSpPr/>
          <p:nvPr/>
        </p:nvSpPr>
        <p:spPr>
          <a:xfrm>
            <a:off x="5898047" y="3940312"/>
            <a:ext cx="393691" cy="393691"/>
          </a:xfrm>
          <a:prstGeom prst="rect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 descr="Image result for bitcoin">
            <a:extLst>
              <a:ext uri="{FF2B5EF4-FFF2-40B4-BE49-F238E27FC236}">
                <a16:creationId xmlns:a16="http://schemas.microsoft.com/office/drawing/2014/main" id="{6D79794A-12A5-4E50-AB6C-CA6F57CB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24" y="-14176"/>
            <a:ext cx="5172352" cy="25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77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0.24622 0.02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ifex.com/images/0X0/2009-11-04-10810/World-satellite-map.png">
            <a:extLst>
              <a:ext uri="{FF2B5EF4-FFF2-40B4-BE49-F238E27FC236}">
                <a16:creationId xmlns:a16="http://schemas.microsoft.com/office/drawing/2014/main" id="{EE906922-B219-4DF6-98D8-AEF7CF090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0"/>
          <a:stretch/>
        </p:blipFill>
        <p:spPr bwMode="auto">
          <a:xfrm>
            <a:off x="7223" y="1238706"/>
            <a:ext cx="12192000" cy="561929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329F09-EB26-48FE-9AF1-7E2C80AA3416}"/>
              </a:ext>
            </a:extLst>
          </p:cNvPr>
          <p:cNvSpPr/>
          <p:nvPr/>
        </p:nvSpPr>
        <p:spPr>
          <a:xfrm>
            <a:off x="7223" y="1238705"/>
            <a:ext cx="12192000" cy="5619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 descr="Image result for bitcoin">
            <a:extLst>
              <a:ext uri="{FF2B5EF4-FFF2-40B4-BE49-F238E27FC236}">
                <a16:creationId xmlns:a16="http://schemas.microsoft.com/office/drawing/2014/main" id="{6D79794A-12A5-4E50-AB6C-CA6F57CB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24" y="-14176"/>
            <a:ext cx="5172352" cy="25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F8F7D5-807F-4075-AA08-1ABB6DC8B013}"/>
              </a:ext>
            </a:extLst>
          </p:cNvPr>
          <p:cNvSpPr/>
          <p:nvPr/>
        </p:nvSpPr>
        <p:spPr>
          <a:xfrm>
            <a:off x="3085557" y="2881874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1E867D-D1BA-4D3B-9183-DC4B969E95DF}"/>
              </a:ext>
            </a:extLst>
          </p:cNvPr>
          <p:cNvSpPr/>
          <p:nvPr/>
        </p:nvSpPr>
        <p:spPr>
          <a:xfrm>
            <a:off x="3242291" y="3302962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F41AC6-C748-4357-BD8C-3501DEEEA713}"/>
              </a:ext>
            </a:extLst>
          </p:cNvPr>
          <p:cNvSpPr/>
          <p:nvPr/>
        </p:nvSpPr>
        <p:spPr>
          <a:xfrm>
            <a:off x="3432972" y="3034274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CCE884-DB55-4863-B937-B8263DDD0581}"/>
              </a:ext>
            </a:extLst>
          </p:cNvPr>
          <p:cNvSpPr/>
          <p:nvPr/>
        </p:nvSpPr>
        <p:spPr>
          <a:xfrm>
            <a:off x="3237957" y="2501232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71F731-EBC2-42D0-85C4-C3702012FF82}"/>
              </a:ext>
            </a:extLst>
          </p:cNvPr>
          <p:cNvSpPr/>
          <p:nvPr/>
        </p:nvSpPr>
        <p:spPr>
          <a:xfrm>
            <a:off x="2206549" y="3394689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3837D9-69DC-4145-8BCE-939B46006B13}"/>
              </a:ext>
            </a:extLst>
          </p:cNvPr>
          <p:cNvSpPr/>
          <p:nvPr/>
        </p:nvSpPr>
        <p:spPr>
          <a:xfrm>
            <a:off x="1864190" y="300393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917D34-20B4-426F-94A7-6D45287834E7}"/>
              </a:ext>
            </a:extLst>
          </p:cNvPr>
          <p:cNvSpPr/>
          <p:nvPr/>
        </p:nvSpPr>
        <p:spPr>
          <a:xfrm>
            <a:off x="2821926" y="2751864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0CD1F6-C36B-4702-83BF-2E419F8C62BA}"/>
              </a:ext>
            </a:extLst>
          </p:cNvPr>
          <p:cNvSpPr/>
          <p:nvPr/>
        </p:nvSpPr>
        <p:spPr>
          <a:xfrm>
            <a:off x="1869245" y="2621854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CB8656-5A4E-479F-A2EB-1AF69D107D77}"/>
              </a:ext>
            </a:extLst>
          </p:cNvPr>
          <p:cNvSpPr/>
          <p:nvPr/>
        </p:nvSpPr>
        <p:spPr>
          <a:xfrm>
            <a:off x="2471261" y="293893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9A226A-3B42-4C2B-8DA9-55FB923CEA5B}"/>
              </a:ext>
            </a:extLst>
          </p:cNvPr>
          <p:cNvSpPr/>
          <p:nvPr/>
        </p:nvSpPr>
        <p:spPr>
          <a:xfrm>
            <a:off x="2659415" y="351675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DB6F56-658D-41CE-87FF-2C95D8CE9FF7}"/>
              </a:ext>
            </a:extLst>
          </p:cNvPr>
          <p:cNvSpPr/>
          <p:nvPr/>
        </p:nvSpPr>
        <p:spPr>
          <a:xfrm>
            <a:off x="4672394" y="4584990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3802866-4B69-475C-8B26-BC401860C498}"/>
              </a:ext>
            </a:extLst>
          </p:cNvPr>
          <p:cNvSpPr/>
          <p:nvPr/>
        </p:nvSpPr>
        <p:spPr>
          <a:xfrm>
            <a:off x="3814333" y="5703802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973544A-A720-491A-9CE9-D049241C00C0}"/>
              </a:ext>
            </a:extLst>
          </p:cNvPr>
          <p:cNvSpPr/>
          <p:nvPr/>
        </p:nvSpPr>
        <p:spPr>
          <a:xfrm>
            <a:off x="3576704" y="477206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92894D-7B73-4997-9BDD-D11670E5F5CB}"/>
              </a:ext>
            </a:extLst>
          </p:cNvPr>
          <p:cNvSpPr/>
          <p:nvPr/>
        </p:nvSpPr>
        <p:spPr>
          <a:xfrm>
            <a:off x="3996346" y="376666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D47237-9EC9-424A-A61C-684630625EC0}"/>
              </a:ext>
            </a:extLst>
          </p:cNvPr>
          <p:cNvSpPr/>
          <p:nvPr/>
        </p:nvSpPr>
        <p:spPr>
          <a:xfrm>
            <a:off x="3720436" y="267457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87D481D-6008-4737-8DBA-947742DFFB6A}"/>
              </a:ext>
            </a:extLst>
          </p:cNvPr>
          <p:cNvSpPr/>
          <p:nvPr/>
        </p:nvSpPr>
        <p:spPr>
          <a:xfrm>
            <a:off x="5684660" y="287392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A310A1-5F47-46B8-AC22-6C553984F605}"/>
              </a:ext>
            </a:extLst>
          </p:cNvPr>
          <p:cNvSpPr/>
          <p:nvPr/>
        </p:nvSpPr>
        <p:spPr>
          <a:xfrm>
            <a:off x="5973213" y="246004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75981-67D8-4A2F-980A-11D820CE6820}"/>
              </a:ext>
            </a:extLst>
          </p:cNvPr>
          <p:cNvSpPr/>
          <p:nvPr/>
        </p:nvSpPr>
        <p:spPr>
          <a:xfrm>
            <a:off x="6125613" y="261244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5BEAB9-50AE-478F-8931-D398C95A882E}"/>
              </a:ext>
            </a:extLst>
          </p:cNvPr>
          <p:cNvSpPr/>
          <p:nvPr/>
        </p:nvSpPr>
        <p:spPr>
          <a:xfrm>
            <a:off x="6470493" y="267457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487E02-CD64-408B-95F9-104A67D3C154}"/>
              </a:ext>
            </a:extLst>
          </p:cNvPr>
          <p:cNvSpPr/>
          <p:nvPr/>
        </p:nvSpPr>
        <p:spPr>
          <a:xfrm>
            <a:off x="6598878" y="216246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F98221C-3136-4489-A1C8-5D78DCB7D6DE}"/>
              </a:ext>
            </a:extLst>
          </p:cNvPr>
          <p:cNvSpPr/>
          <p:nvPr/>
        </p:nvSpPr>
        <p:spPr>
          <a:xfrm>
            <a:off x="6340483" y="407289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105186-7D95-4A65-83DB-8D60243A60A2}"/>
              </a:ext>
            </a:extLst>
          </p:cNvPr>
          <p:cNvSpPr/>
          <p:nvPr/>
        </p:nvSpPr>
        <p:spPr>
          <a:xfrm>
            <a:off x="6803282" y="533975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74FBE8F-CC2D-4459-8087-EAA4B0E4F083}"/>
              </a:ext>
            </a:extLst>
          </p:cNvPr>
          <p:cNvSpPr/>
          <p:nvPr/>
        </p:nvSpPr>
        <p:spPr>
          <a:xfrm>
            <a:off x="7124694" y="3237957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B665FE0-AE51-4F21-A8FB-56C597971618}"/>
              </a:ext>
            </a:extLst>
          </p:cNvPr>
          <p:cNvSpPr/>
          <p:nvPr/>
        </p:nvSpPr>
        <p:spPr>
          <a:xfrm>
            <a:off x="10180639" y="3118053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2F387DC-A2AF-45C3-AFBA-F6DE7E0FED12}"/>
              </a:ext>
            </a:extLst>
          </p:cNvPr>
          <p:cNvSpPr/>
          <p:nvPr/>
        </p:nvSpPr>
        <p:spPr>
          <a:xfrm>
            <a:off x="10900025" y="5483489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C5EC2A5-8F5A-45C2-B785-9E40DBB3989F}"/>
              </a:ext>
            </a:extLst>
          </p:cNvPr>
          <p:cNvSpPr/>
          <p:nvPr/>
        </p:nvSpPr>
        <p:spPr>
          <a:xfrm>
            <a:off x="10050629" y="540476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8900D78-673A-4063-B4B1-041607DD6541}"/>
              </a:ext>
            </a:extLst>
          </p:cNvPr>
          <p:cNvSpPr/>
          <p:nvPr/>
        </p:nvSpPr>
        <p:spPr>
          <a:xfrm>
            <a:off x="9868616" y="3516751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41AACA1-CA87-442E-8D43-C1BB0733737F}"/>
              </a:ext>
            </a:extLst>
          </p:cNvPr>
          <p:cNvSpPr/>
          <p:nvPr/>
        </p:nvSpPr>
        <p:spPr>
          <a:xfrm>
            <a:off x="8837208" y="3701656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3947642-C4C5-4514-A57F-8890B5FFDE0F}"/>
              </a:ext>
            </a:extLst>
          </p:cNvPr>
          <p:cNvSpPr/>
          <p:nvPr/>
        </p:nvSpPr>
        <p:spPr>
          <a:xfrm>
            <a:off x="8005148" y="4903520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F2CD4EE-83F3-4A62-9C72-462473574D94}"/>
              </a:ext>
            </a:extLst>
          </p:cNvPr>
          <p:cNvSpPr/>
          <p:nvPr/>
        </p:nvSpPr>
        <p:spPr>
          <a:xfrm>
            <a:off x="6868287" y="245101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57FEB4A-BB40-4093-B82C-05D6BBAB4E70}"/>
              </a:ext>
            </a:extLst>
          </p:cNvPr>
          <p:cNvSpPr/>
          <p:nvPr/>
        </p:nvSpPr>
        <p:spPr>
          <a:xfrm>
            <a:off x="10392988" y="2988043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AE78E17-1565-44DE-9BB9-95B1638ABFEA}"/>
              </a:ext>
            </a:extLst>
          </p:cNvPr>
          <p:cNvSpPr/>
          <p:nvPr/>
        </p:nvSpPr>
        <p:spPr>
          <a:xfrm>
            <a:off x="10605337" y="3099279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0EE8DBD-BF76-403D-BE82-215D84F076F4}"/>
              </a:ext>
            </a:extLst>
          </p:cNvPr>
          <p:cNvSpPr/>
          <p:nvPr/>
        </p:nvSpPr>
        <p:spPr>
          <a:xfrm>
            <a:off x="10770015" y="292303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90A498B-D289-4A78-A15B-740F9B16AE88}"/>
              </a:ext>
            </a:extLst>
          </p:cNvPr>
          <p:cNvSpPr/>
          <p:nvPr/>
        </p:nvSpPr>
        <p:spPr>
          <a:xfrm>
            <a:off x="11914099" y="5492878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F61746A-FDA8-4ABD-BA75-A546DF448E7A}"/>
              </a:ext>
            </a:extLst>
          </p:cNvPr>
          <p:cNvSpPr/>
          <p:nvPr/>
        </p:nvSpPr>
        <p:spPr>
          <a:xfrm>
            <a:off x="6355745" y="2498505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D5DADF6-87B9-468E-BA04-73760826DA73}"/>
              </a:ext>
            </a:extLst>
          </p:cNvPr>
          <p:cNvSpPr/>
          <p:nvPr/>
        </p:nvSpPr>
        <p:spPr>
          <a:xfrm>
            <a:off x="7059689" y="2831303"/>
            <a:ext cx="130010" cy="1300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4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3D66-A1A6-4D82-96C3-D9FF9DAE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Mining (Proof of Work)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C537D35-E382-462C-99ED-6E4C755F88AA}"/>
              </a:ext>
            </a:extLst>
          </p:cNvPr>
          <p:cNvSpPr/>
          <p:nvPr/>
        </p:nvSpPr>
        <p:spPr>
          <a:xfrm>
            <a:off x="9208227" y="4180434"/>
            <a:ext cx="1215015" cy="445867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85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818860-BF19-42D5-8A5F-D0980771D5B1}"/>
              </a:ext>
            </a:extLst>
          </p:cNvPr>
          <p:cNvGrpSpPr/>
          <p:nvPr/>
        </p:nvGrpSpPr>
        <p:grpSpPr>
          <a:xfrm>
            <a:off x="2042868" y="3385194"/>
            <a:ext cx="8106263" cy="1492439"/>
            <a:chOff x="3290607" y="3067532"/>
            <a:chExt cx="8106263" cy="149243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C9577B6-3F17-4E45-A723-B5AC3F76748D}"/>
                </a:ext>
              </a:extLst>
            </p:cNvPr>
            <p:cNvGrpSpPr/>
            <p:nvPr/>
          </p:nvGrpSpPr>
          <p:grpSpPr>
            <a:xfrm>
              <a:off x="4094922" y="3619067"/>
              <a:ext cx="7301948" cy="940904"/>
              <a:chOff x="4094922" y="3619067"/>
              <a:chExt cx="7301948" cy="94090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66F2717-C7CE-44A8-A2F0-2939CACD8DF0}"/>
                  </a:ext>
                </a:extLst>
              </p:cNvPr>
              <p:cNvGrpSpPr/>
              <p:nvPr/>
            </p:nvGrpSpPr>
            <p:grpSpPr>
              <a:xfrm>
                <a:off x="4094922" y="3862773"/>
                <a:ext cx="6515885" cy="449679"/>
                <a:chOff x="4094922" y="3862773"/>
                <a:chExt cx="6515885" cy="449679"/>
              </a:xfrm>
            </p:grpSpPr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4C512266-3F4C-459D-AD58-8605D198C007}"/>
                    </a:ext>
                  </a:extLst>
                </p:cNvPr>
                <p:cNvSpPr/>
                <p:nvPr/>
              </p:nvSpPr>
              <p:spPr>
                <a:xfrm>
                  <a:off x="5155096" y="386658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229F77E8-8943-495E-A231-3188702DA6FC}"/>
                    </a:ext>
                  </a:extLst>
                </p:cNvPr>
                <p:cNvSpPr/>
                <p:nvPr/>
              </p:nvSpPr>
              <p:spPr>
                <a:xfrm>
                  <a:off x="6215270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BDAED0BF-E12F-43E0-92EF-0F5671CD578E}"/>
                    </a:ext>
                  </a:extLst>
                </p:cNvPr>
                <p:cNvSpPr/>
                <p:nvPr/>
              </p:nvSpPr>
              <p:spPr>
                <a:xfrm>
                  <a:off x="4094922" y="386658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B12F3826-5A52-4CA5-B70D-9AFF09F69C57}"/>
                    </a:ext>
                  </a:extLst>
                </p:cNvPr>
                <p:cNvSpPr/>
                <p:nvPr/>
              </p:nvSpPr>
              <p:spPr>
                <a:xfrm>
                  <a:off x="7275444" y="3862775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7BA9FC44-ABC3-4CEB-9595-5F681FAB4057}"/>
                    </a:ext>
                  </a:extLst>
                </p:cNvPr>
                <p:cNvSpPr/>
                <p:nvPr/>
              </p:nvSpPr>
              <p:spPr>
                <a:xfrm>
                  <a:off x="8335618" y="3862774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01797485-93C1-41AF-A366-C35339883597}"/>
                    </a:ext>
                  </a:extLst>
                </p:cNvPr>
                <p:cNvSpPr/>
                <p:nvPr/>
              </p:nvSpPr>
              <p:spPr>
                <a:xfrm>
                  <a:off x="9395792" y="3862773"/>
                  <a:ext cx="1215015" cy="445867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9219DB-BCB1-44B5-99CF-C167E854FA0C}"/>
                  </a:ext>
                </a:extLst>
              </p:cNvPr>
              <p:cNvSpPr/>
              <p:nvPr/>
            </p:nvSpPr>
            <p:spPr>
              <a:xfrm>
                <a:off x="4094922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0D3A1A-CCF5-45FC-A307-79270EA5130F}"/>
                  </a:ext>
                </a:extLst>
              </p:cNvPr>
              <p:cNvSpPr/>
              <p:nvPr/>
            </p:nvSpPr>
            <p:spPr>
              <a:xfrm>
                <a:off x="5155096" y="3619067"/>
                <a:ext cx="940904" cy="940904"/>
              </a:xfrm>
              <a:prstGeom prst="rect">
                <a:avLst/>
              </a:prstGeom>
              <a:solidFill>
                <a:srgbClr val="F848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BLOCK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5296E9-B62D-41DE-89DA-59C3D0364248}"/>
                  </a:ext>
                </a:extLst>
              </p:cNvPr>
              <p:cNvSpPr/>
              <p:nvPr/>
            </p:nvSpPr>
            <p:spPr>
              <a:xfrm>
                <a:off x="6215270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C7B23-72E0-4309-9B50-D79B26E89E42}"/>
                  </a:ext>
                </a:extLst>
              </p:cNvPr>
              <p:cNvSpPr/>
              <p:nvPr/>
            </p:nvSpPr>
            <p:spPr>
              <a:xfrm>
                <a:off x="7275444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F39FB6-60DB-4508-9F7A-6DFC04EB62D9}"/>
                  </a:ext>
                </a:extLst>
              </p:cNvPr>
              <p:cNvSpPr/>
              <p:nvPr/>
            </p:nvSpPr>
            <p:spPr>
              <a:xfrm>
                <a:off x="8335618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9417CE-44F8-40D4-AD55-512C8A385050}"/>
                  </a:ext>
                </a:extLst>
              </p:cNvPr>
              <p:cNvSpPr/>
              <p:nvPr/>
            </p:nvSpPr>
            <p:spPr>
              <a:xfrm>
                <a:off x="9395792" y="3619067"/>
                <a:ext cx="940904" cy="940904"/>
              </a:xfrm>
              <a:prstGeom prst="rect">
                <a:avLst/>
              </a:prstGeom>
              <a:solidFill>
                <a:srgbClr val="1EA1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788397-C1F8-4517-9082-456BCF78C483}"/>
                  </a:ext>
                </a:extLst>
              </p:cNvPr>
              <p:cNvSpPr/>
              <p:nvPr/>
            </p:nvSpPr>
            <p:spPr>
              <a:xfrm>
                <a:off x="10455966" y="3619067"/>
                <a:ext cx="940904" cy="940904"/>
              </a:xfrm>
              <a:prstGeom prst="rect">
                <a:avLst/>
              </a:prstGeom>
              <a:gradFill flip="none" rotWithShape="1">
                <a:gsLst>
                  <a:gs pos="0">
                    <a:srgbClr val="1EA185">
                      <a:tint val="66000"/>
                      <a:satMod val="160000"/>
                    </a:srgbClr>
                  </a:gs>
                  <a:gs pos="50000">
                    <a:srgbClr val="1EA185">
                      <a:tint val="44500"/>
                      <a:satMod val="160000"/>
                    </a:srgbClr>
                  </a:gs>
                  <a:gs pos="100000">
                    <a:srgbClr val="1EA185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553421-26A9-443E-93D2-157F742D9F2A}"/>
                </a:ext>
              </a:extLst>
            </p:cNvPr>
            <p:cNvCxnSpPr/>
            <p:nvPr/>
          </p:nvCxnSpPr>
          <p:spPr>
            <a:xfrm flipV="1">
              <a:off x="3290607" y="3384706"/>
              <a:ext cx="7635811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D9A747-27CD-424D-91B6-3172A58BCB9A}"/>
                </a:ext>
              </a:extLst>
            </p:cNvPr>
            <p:cNvCxnSpPr/>
            <p:nvPr/>
          </p:nvCxnSpPr>
          <p:spPr>
            <a:xfrm flipV="1">
              <a:off x="9862076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239665-701A-4675-9B0B-CCC71DC09F7E}"/>
                </a:ext>
              </a:extLst>
            </p:cNvPr>
            <p:cNvCxnSpPr/>
            <p:nvPr/>
          </p:nvCxnSpPr>
          <p:spPr>
            <a:xfrm flipV="1">
              <a:off x="6703463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FE4D47-8C52-4B8F-8A07-30BAF4F6EACF}"/>
                </a:ext>
              </a:extLst>
            </p:cNvPr>
            <p:cNvCxnSpPr/>
            <p:nvPr/>
          </p:nvCxnSpPr>
          <p:spPr>
            <a:xfrm flipV="1">
              <a:off x="4579695" y="3384706"/>
              <a:ext cx="0" cy="2343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0F3891-CFC4-427B-A104-96274ADF8A88}"/>
                </a:ext>
              </a:extLst>
            </p:cNvPr>
            <p:cNvSpPr txBox="1"/>
            <p:nvPr/>
          </p:nvSpPr>
          <p:spPr>
            <a:xfrm>
              <a:off x="10530462" y="3067532"/>
              <a:ext cx="818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Newer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60B76F-D891-4C9B-A41C-108A9195F269}"/>
                </a:ext>
              </a:extLst>
            </p:cNvPr>
            <p:cNvSpPr txBox="1"/>
            <p:nvPr/>
          </p:nvSpPr>
          <p:spPr>
            <a:xfrm>
              <a:off x="3977215" y="3067532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Older</a:t>
              </a:r>
            </a:p>
          </p:txBody>
        </p:sp>
      </p:grpSp>
      <p:pic>
        <p:nvPicPr>
          <p:cNvPr id="4098" name="Picture 2" descr="Image result for asic miner">
            <a:extLst>
              <a:ext uri="{FF2B5EF4-FFF2-40B4-BE49-F238E27FC236}">
                <a16:creationId xmlns:a16="http://schemas.microsoft.com/office/drawing/2014/main" id="{A276AEB6-C603-4C7E-BDCD-E06596F41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10" y="5293595"/>
            <a:ext cx="1859948" cy="1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asic miner">
            <a:extLst>
              <a:ext uri="{FF2B5EF4-FFF2-40B4-BE49-F238E27FC236}">
                <a16:creationId xmlns:a16="http://schemas.microsoft.com/office/drawing/2014/main" id="{D9C0ABC7-44DC-41BD-8576-76D2C045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62" y="5289785"/>
            <a:ext cx="1859948" cy="1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asic miner">
            <a:extLst>
              <a:ext uri="{FF2B5EF4-FFF2-40B4-BE49-F238E27FC236}">
                <a16:creationId xmlns:a16="http://schemas.microsoft.com/office/drawing/2014/main" id="{416E0B12-B888-456C-80A0-5A85EF01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88" y="5293595"/>
            <a:ext cx="1859948" cy="1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asic miner">
            <a:extLst>
              <a:ext uri="{FF2B5EF4-FFF2-40B4-BE49-F238E27FC236}">
                <a16:creationId xmlns:a16="http://schemas.microsoft.com/office/drawing/2014/main" id="{B5EAEA3D-708A-4074-8F48-2837D851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640" y="5297405"/>
            <a:ext cx="1859948" cy="147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CEF882-A098-459B-9927-A0E42420CB4B}"/>
              </a:ext>
            </a:extLst>
          </p:cNvPr>
          <p:cNvSpPr txBox="1"/>
          <p:nvPr/>
        </p:nvSpPr>
        <p:spPr>
          <a:xfrm>
            <a:off x="7551319" y="2044389"/>
            <a:ext cx="3819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</a:t>
            </a:r>
            <a:r>
              <a:rPr lang="en-US" dirty="0"/>
              <a:t> ID: wgis85cissajr5da7wz3fcnqnhift</a:t>
            </a:r>
          </a:p>
          <a:p>
            <a:r>
              <a:rPr lang="en-US" dirty="0" err="1"/>
              <a:t>Tx</a:t>
            </a:r>
            <a:r>
              <a:rPr lang="en-US" dirty="0"/>
              <a:t> ID: eh5vnc3c5bv	ncxc3undm5x84q</a:t>
            </a:r>
          </a:p>
          <a:p>
            <a:r>
              <a:rPr lang="en-US" dirty="0" err="1"/>
              <a:t>Tx</a:t>
            </a:r>
            <a:r>
              <a:rPr lang="en-US" dirty="0"/>
              <a:t> ID: cwab8nqf5ax7tcf45dxncnfmd3</a:t>
            </a:r>
          </a:p>
          <a:p>
            <a:r>
              <a:rPr lang="en-US" dirty="0" err="1"/>
              <a:t>Tx</a:t>
            </a:r>
            <a:r>
              <a:rPr lang="en-US" dirty="0"/>
              <a:t> ID: t2C4hdsjz2xcn4renv5fadjxxje8e</a:t>
            </a:r>
          </a:p>
        </p:txBody>
      </p:sp>
    </p:spTree>
    <p:extLst>
      <p:ext uri="{BB962C8B-B14F-4D97-AF65-F5344CB8AC3E}">
        <p14:creationId xmlns:p14="http://schemas.microsoft.com/office/powerpoint/2010/main" val="72554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648</Words>
  <Application>Microsoft Office PowerPoint</Application>
  <PresentationFormat>Widescreen</PresentationFormat>
  <Paragraphs>82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About Me</vt:lpstr>
      <vt:lpstr>Disclaimer</vt:lpstr>
      <vt:lpstr>Centralization vs Decentralization</vt:lpstr>
      <vt:lpstr>PowerPoint Presentation</vt:lpstr>
      <vt:lpstr>PowerPoint Presentation</vt:lpstr>
      <vt:lpstr>PowerPoint Presentation</vt:lpstr>
      <vt:lpstr>PowerPoint Presentation</vt:lpstr>
      <vt:lpstr>Mining (Proof of Work)</vt:lpstr>
      <vt:lpstr>Wallets</vt:lpstr>
      <vt:lpstr>Advantages of Cryptocurrencies</vt:lpstr>
      <vt:lpstr>Disadvantages of Cryptocurrencies</vt:lpstr>
      <vt:lpstr>What’s Going on With Bitcoin?</vt:lpstr>
      <vt:lpstr>What is Ethereum?</vt:lpstr>
      <vt:lpstr>Ethereum is Massively Inefficient</vt:lpstr>
      <vt:lpstr>PowerPoint Presentation</vt:lpstr>
      <vt:lpstr>What’s Next?</vt:lpstr>
      <vt:lpstr>Other Things to Remember</vt:lpstr>
      <vt:lpstr>What to Look For</vt:lpstr>
      <vt:lpstr>How to Get Started</vt:lpstr>
      <vt:lpstr>How to Get Started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Ehrenhofer</dc:creator>
  <cp:lastModifiedBy>Justin Ehrenhofer</cp:lastModifiedBy>
  <cp:revision>8</cp:revision>
  <dcterms:created xsi:type="dcterms:W3CDTF">2018-01-19T18:49:28Z</dcterms:created>
  <dcterms:modified xsi:type="dcterms:W3CDTF">2019-04-12T17:03:27Z</dcterms:modified>
</cp:coreProperties>
</file>